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"/>
  </p:notes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3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E241-A2F5-4AC5-876E-1EFFFC8DA12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9FEE-413D-4CAC-8BF7-839DDCD9B3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49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2026-06-06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581"/>
            <a:ext cx="30275211" cy="42798610"/>
          </a:xfrm>
          <a:prstGeom prst="rect">
            <a:avLst/>
          </a:prstGeom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id="{B6ECFFB8-AF6B-6B4A-C33C-556207B9B813}"/>
              </a:ext>
            </a:extLst>
          </p:cNvPr>
          <p:cNvSpPr/>
          <p:nvPr/>
        </p:nvSpPr>
        <p:spPr>
          <a:xfrm>
            <a:off x="360000" y="3695700"/>
            <a:ext cx="29555213" cy="37009848"/>
          </a:xfrm>
          <a:prstGeom prst="rect">
            <a:avLst/>
          </a:prstGeom>
          <a:noFill/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9" tIns="39844" rIns="79689" bIns="39844" rtlCol="0" anchor="ctr"/>
          <a:lstStyle/>
          <a:p>
            <a:pPr algn="ctr"/>
            <a:endParaRPr lang="ko-KR" altLang="en-US" sz="670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93CE10-8146-C306-BBC5-7E031E0E44C5}"/>
              </a:ext>
            </a:extLst>
          </p:cNvPr>
          <p:cNvSpPr txBox="1"/>
          <p:nvPr/>
        </p:nvSpPr>
        <p:spPr>
          <a:xfrm>
            <a:off x="1960636" y="4015505"/>
            <a:ext cx="26462830" cy="2296457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State-Space Model Accelerator Supporting LUT-based Processing and Weight-only quantization</a:t>
            </a:r>
            <a:endParaRPr lang="ko-KR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3E540C-D551-E661-E03C-740364044D08}"/>
              </a:ext>
            </a:extLst>
          </p:cNvPr>
          <p:cNvSpPr txBox="1"/>
          <p:nvPr/>
        </p:nvSpPr>
        <p:spPr>
          <a:xfrm>
            <a:off x="2596234" y="6268839"/>
            <a:ext cx="25015456" cy="1434683"/>
          </a:xfrm>
          <a:prstGeom prst="rect">
            <a:avLst/>
          </a:prstGeom>
          <a:noFill/>
        </p:spPr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4400" b="1" u="sng" dirty="0">
                <a:latin typeface="Arial" pitchFamily="34" charset="0"/>
                <a:cs typeface="Arial" pitchFamily="34" charset="0"/>
              </a:rPr>
              <a:t>Sunwoo Yoo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*</a:t>
            </a:r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4400" dirty="0" err="1">
                <a:latin typeface="Arial" pitchFamily="34" charset="0"/>
                <a:cs typeface="Arial" pitchFamily="34" charset="0"/>
              </a:rPr>
              <a:t>Dongyun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 Kam*</a:t>
            </a:r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4400" dirty="0" err="1">
                <a:latin typeface="Arial" pitchFamily="34" charset="0"/>
                <a:cs typeface="Arial" pitchFamily="34" charset="0"/>
              </a:rPr>
              <a:t>Soonhyun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 Kwon</a:t>
            </a:r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 and Youngjoo Lee</a:t>
            </a:r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1</a:t>
            </a:r>
          </a:p>
          <a:p>
            <a:pPr algn="ctr"/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KAIST, </a:t>
            </a:r>
            <a:r>
              <a:rPr lang="en-US" altLang="ko-KR" sz="4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4400" dirty="0">
                <a:latin typeface="Arial" pitchFamily="34" charset="0"/>
                <a:cs typeface="Arial" pitchFamily="34" charset="0"/>
              </a:rPr>
              <a:t>POSTECH,</a:t>
            </a:r>
            <a:r>
              <a:rPr lang="ko-KR" altLang="en-US" sz="44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aseline="30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3</a:t>
            </a:r>
            <a:r>
              <a:rPr lang="en-US" altLang="ko-KR" sz="44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UNIST</a:t>
            </a:r>
            <a:endParaRPr lang="en-US" altLang="ko-K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D5E89CBB-0276-4F99-F142-870623126AB5}"/>
              </a:ext>
            </a:extLst>
          </p:cNvPr>
          <p:cNvSpPr/>
          <p:nvPr/>
        </p:nvSpPr>
        <p:spPr>
          <a:xfrm>
            <a:off x="1007293" y="9142287"/>
            <a:ext cx="28193339" cy="4176731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ctr"/>
          <a:lstStyle/>
          <a:p>
            <a:pPr algn="just"/>
            <a:r>
              <a:rPr lang="en-US" altLang="ko-KR" sz="3600" dirty="0">
                <a:latin typeface="Arial" pitchFamily="34" charset="0"/>
                <a:cs typeface="Arial" pitchFamily="34" charset="0"/>
              </a:rPr>
              <a:t>This work presents LUT-SSM, the first LUT-based accelerator for state-space models (SSMs) such as Mamba. To efficiently support both INT–FP GEMM and sequential FP–FP element-wise (EW) operations under weight-only quantization, we propose three key techniques. First, a many-to-many LUT-based processing element (MM-LPE) enables spatial LUT reuse across multiple accumulators, eliminating redundant LUT writes. Second, a LUT-based EW layer fusion scheme maps FP–FP multiplications onto the MM-LPE via FP slicing. Third, a scale-reflected LUT (SR-LUT) generator natively supports column-wise group quantization by absorbing scale multiplications into LUT generation. Fabricated in 28nm FD-SOI, LUT-SSM demonstrates significant energy savings and latency improvements over existing architectures.</a:t>
            </a:r>
            <a:endParaRPr lang="ko-KR" altLang="en-US" sz="3600" b="1" spc="-130" dirty="0"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374FC0-F672-8D2E-D824-A2C00C2EB46F}"/>
              </a:ext>
            </a:extLst>
          </p:cNvPr>
          <p:cNvSpPr txBox="1"/>
          <p:nvPr/>
        </p:nvSpPr>
        <p:spPr>
          <a:xfrm>
            <a:off x="954555" y="8470125"/>
            <a:ext cx="2249469" cy="650624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Abstract 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BEBE7CAE-06AC-210B-9720-E563E0AEA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29" y="8031945"/>
            <a:ext cx="6931136" cy="998264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5EC6B9CC-379C-3A9B-3304-47D5C0079C94}"/>
              </a:ext>
            </a:extLst>
          </p:cNvPr>
          <p:cNvSpPr/>
          <p:nvPr/>
        </p:nvSpPr>
        <p:spPr>
          <a:xfrm>
            <a:off x="15165141" y="23694694"/>
            <a:ext cx="14035491" cy="16694549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AFA467-9AFA-1FA7-5578-E69B88AF2A89}"/>
              </a:ext>
            </a:extLst>
          </p:cNvPr>
          <p:cNvSpPr txBox="1"/>
          <p:nvPr/>
        </p:nvSpPr>
        <p:spPr>
          <a:xfrm>
            <a:off x="954555" y="13599665"/>
            <a:ext cx="4568391" cy="650622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Proposed Design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58E883-2012-7ECC-F546-27B3A42238E0}"/>
              </a:ext>
            </a:extLst>
          </p:cNvPr>
          <p:cNvSpPr txBox="1"/>
          <p:nvPr/>
        </p:nvSpPr>
        <p:spPr>
          <a:xfrm>
            <a:off x="15120102" y="22994152"/>
            <a:ext cx="5521376" cy="650623"/>
          </a:xfrm>
          <a:prstGeom prst="rect">
            <a:avLst/>
          </a:prstGeom>
          <a:solidFill>
            <a:srgbClr val="C80150"/>
          </a:solidFill>
          <a:ln>
            <a:solidFill>
              <a:srgbClr val="C80061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9689" tIns="39844" rIns="79689" bIns="39844" rtlCol="0">
            <a:spAutoFit/>
          </a:bodyPr>
          <a:lstStyle/>
          <a:p>
            <a:pPr algn="ctr"/>
            <a:r>
              <a:rPr lang="en-US" altLang="ko-KR" sz="3705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Implementation Results</a:t>
            </a:r>
            <a:endParaRPr lang="ko-KR" altLang="en-US" sz="3705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E37B78-68B1-B311-8878-716A2550D73E}"/>
              </a:ext>
            </a:extLst>
          </p:cNvPr>
          <p:cNvSpPr txBox="1"/>
          <p:nvPr/>
        </p:nvSpPr>
        <p:spPr>
          <a:xfrm>
            <a:off x="15193227" y="33189621"/>
            <a:ext cx="13628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Comparison to other state-of-the-art accelerators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27079F6-3880-BB48-C659-DB51E857C1C1}"/>
              </a:ext>
            </a:extLst>
          </p:cNvPr>
          <p:cNvSpPr txBox="1"/>
          <p:nvPr/>
        </p:nvSpPr>
        <p:spPr>
          <a:xfrm>
            <a:off x="15312904" y="23716580"/>
            <a:ext cx="6923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Measurement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9F0D05-8AE1-A190-BF3E-16072559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30" y="7958245"/>
            <a:ext cx="3836359" cy="10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AD843C37-EA92-179A-FBC0-2E99E3FA7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124"/>
          <a:stretch>
            <a:fillRect/>
          </a:stretch>
        </p:blipFill>
        <p:spPr>
          <a:xfrm>
            <a:off x="14366590" y="8101892"/>
            <a:ext cx="4085004" cy="827280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6DEC7C7B-F3B0-F006-D1FE-506EC65F5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/>
          <a:stretch>
            <a:fillRect/>
          </a:stretch>
        </p:blipFill>
        <p:spPr>
          <a:xfrm>
            <a:off x="1960636" y="15186640"/>
            <a:ext cx="11408407" cy="5270643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F5808C5D-2EAD-E7CF-E755-AB1B7F547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3"/>
          <a:stretch>
            <a:fillRect/>
          </a:stretch>
        </p:blipFill>
        <p:spPr>
          <a:xfrm>
            <a:off x="2596234" y="22618755"/>
            <a:ext cx="10560536" cy="6423793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531DD93-571A-A5CE-B38A-E2E09F81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98" y="24540137"/>
            <a:ext cx="4754770" cy="47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A65BCA3-E1BC-E18A-2D77-ED88A034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578" y="29542171"/>
            <a:ext cx="5802918" cy="37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F234A21-8AB8-AD46-5C97-B3243391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578" y="34033483"/>
            <a:ext cx="13188595" cy="61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7F82AD27-317D-E83B-7DF7-F77210DA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898" y="29344511"/>
            <a:ext cx="7957680" cy="39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A0D2071-89F4-FD76-7377-30E3F3FA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413" y="24616337"/>
            <a:ext cx="8467556" cy="4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1EBF8705-CBD8-DE71-1986-BBECEF5EEA0A}"/>
              </a:ext>
            </a:extLst>
          </p:cNvPr>
          <p:cNvSpPr/>
          <p:nvPr/>
        </p:nvSpPr>
        <p:spPr>
          <a:xfrm>
            <a:off x="15150432" y="14266512"/>
            <a:ext cx="14035491" cy="8487221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571500" lvl="0" indent="-571500" defTabSz="4776299">
              <a:buFont typeface="Wingdings" panose="05000000000000000000" pitchFamily="2" charset="2"/>
              <a:buChar char="v"/>
            </a:pPr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886FD11-3F6C-ECB2-5564-203B297DC3AF}"/>
              </a:ext>
            </a:extLst>
          </p:cNvPr>
          <p:cNvSpPr txBox="1"/>
          <p:nvPr/>
        </p:nvSpPr>
        <p:spPr>
          <a:xfrm>
            <a:off x="1118786" y="14373062"/>
            <a:ext cx="6923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Overall architecture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6F1187E-5107-E596-2C50-558FFB12F1B6}"/>
              </a:ext>
            </a:extLst>
          </p:cNvPr>
          <p:cNvSpPr txBox="1"/>
          <p:nvPr/>
        </p:nvSpPr>
        <p:spPr>
          <a:xfrm>
            <a:off x="1118786" y="21752644"/>
            <a:ext cx="10354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Proposed LUT-based PE (MM-LPE)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CB6BC72-9584-B485-9678-A1118BAA979B}"/>
              </a:ext>
            </a:extLst>
          </p:cNvPr>
          <p:cNvSpPr txBox="1"/>
          <p:nvPr/>
        </p:nvSpPr>
        <p:spPr>
          <a:xfrm>
            <a:off x="1118786" y="30679583"/>
            <a:ext cx="12997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One-to-Many LUT compute engine (OM-LUT)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AC357B-8789-A7C7-B590-412B0D85FDCE}"/>
              </a:ext>
            </a:extLst>
          </p:cNvPr>
          <p:cNvSpPr txBox="1"/>
          <p:nvPr/>
        </p:nvSpPr>
        <p:spPr>
          <a:xfrm>
            <a:off x="1118786" y="36000122"/>
            <a:ext cx="129978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Scale-Reflected LUT generator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AE58C8-5724-63AC-BCDD-8D8CCA3026BB}"/>
              </a:ext>
            </a:extLst>
          </p:cNvPr>
          <p:cNvSpPr txBox="1"/>
          <p:nvPr/>
        </p:nvSpPr>
        <p:spPr>
          <a:xfrm>
            <a:off x="15287827" y="14323741"/>
            <a:ext cx="1353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9841" lvl="0" indent="-739841" defTabSz="4776299">
              <a:buFont typeface="Wingdings" pitchFamily="2" charset="2"/>
              <a:buChar char="v"/>
            </a:pPr>
            <a:r>
              <a:rPr lang="en-US" altLang="ko-KR" sz="4400" b="1" spc="-165" dirty="0">
                <a:solidFill>
                  <a:srgbClr val="C80150"/>
                </a:solidFill>
                <a:latin typeface="Arial" pitchFamily="34" charset="0"/>
                <a:cs typeface="Arial" pitchFamily="34" charset="0"/>
              </a:rPr>
              <a:t>FP-FP elementwise operation in LUT-based PE</a:t>
            </a:r>
          </a:p>
        </p:txBody>
      </p:sp>
      <p:pic>
        <p:nvPicPr>
          <p:cNvPr id="1029" name="그림 1028">
            <a:extLst>
              <a:ext uri="{FF2B5EF4-FFF2-40B4-BE49-F238E27FC236}">
                <a16:creationId xmlns:a16="http://schemas.microsoft.com/office/drawing/2014/main" id="{76E75EEF-8885-4835-343E-F9E7C28DA2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553" y="15250366"/>
            <a:ext cx="13584498" cy="5502387"/>
          </a:xfrm>
          <a:prstGeom prst="rect">
            <a:avLst/>
          </a:prstGeom>
        </p:spPr>
      </p:pic>
      <p:sp>
        <p:nvSpPr>
          <p:cNvPr id="68" name="직사각형 67">
            <a:extLst>
              <a:ext uri="{FF2B5EF4-FFF2-40B4-BE49-F238E27FC236}">
                <a16:creationId xmlns:a16="http://schemas.microsoft.com/office/drawing/2014/main" id="{A1246C92-450F-2B54-F30F-85A7A446FBAC}"/>
              </a:ext>
            </a:extLst>
          </p:cNvPr>
          <p:cNvSpPr/>
          <p:nvPr/>
        </p:nvSpPr>
        <p:spPr>
          <a:xfrm>
            <a:off x="983230" y="14293362"/>
            <a:ext cx="13807201" cy="26095881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739841" lvl="0" indent="-739841" defTabSz="4776299">
              <a:buFont typeface="Wingdings" pitchFamily="2" charset="2"/>
              <a:buChar char="v"/>
            </a:pPr>
            <a:endParaRPr lang="en-US" altLang="ko-KR" sz="1200" b="1" spc="-165" dirty="0">
              <a:solidFill>
                <a:srgbClr val="C80150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defTabSz="4776299"/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그림 1032">
            <a:extLst>
              <a:ext uri="{FF2B5EF4-FFF2-40B4-BE49-F238E27FC236}">
                <a16:creationId xmlns:a16="http://schemas.microsoft.com/office/drawing/2014/main" id="{568A47F3-3749-CB6C-A4D3-B63981ED80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33" y="31492098"/>
            <a:ext cx="10772809" cy="4480815"/>
          </a:xfrm>
          <a:prstGeom prst="rect">
            <a:avLst/>
          </a:prstGeom>
        </p:spPr>
      </p:pic>
      <p:pic>
        <p:nvPicPr>
          <p:cNvPr id="1037" name="그림 1036">
            <a:extLst>
              <a:ext uri="{FF2B5EF4-FFF2-40B4-BE49-F238E27FC236}">
                <a16:creationId xmlns:a16="http://schemas.microsoft.com/office/drawing/2014/main" id="{0662A095-26D0-53E7-3C94-365894B958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5" y="36811514"/>
            <a:ext cx="11166065" cy="317022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318866" y="6058220"/>
            <a:ext cx="2706380" cy="2729029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1EBF8705-CBD8-DE71-1986-BBECEF5EEA0A}"/>
              </a:ext>
            </a:extLst>
          </p:cNvPr>
          <p:cNvSpPr/>
          <p:nvPr/>
        </p:nvSpPr>
        <p:spPr>
          <a:xfrm>
            <a:off x="26197560" y="5943600"/>
            <a:ext cx="2948992" cy="2958268"/>
          </a:xfrm>
          <a:prstGeom prst="rect">
            <a:avLst/>
          </a:prstGeom>
          <a:noFill/>
          <a:ln w="88900" cap="sq">
            <a:solidFill>
              <a:srgbClr val="C8015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13742" tIns="39844" rIns="313742" bIns="39844" rtlCol="0" anchor="t"/>
          <a:lstStyle/>
          <a:p>
            <a:pPr marL="571500" lvl="0" indent="-571500" defTabSz="4776299">
              <a:buFont typeface="Wingdings" panose="05000000000000000000" pitchFamily="2" charset="2"/>
              <a:buChar char="v"/>
            </a:pPr>
            <a:endParaRPr lang="en-US" altLang="ko-KR" sz="4400" spc="-16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92122" y="28884863"/>
            <a:ext cx="13494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/>
              <a:t>Multiple LUTs are spatially shared across multiple accumulators, so each LUT output is reused by several accumulators and redundant LUT writes are eliminated.</a:t>
            </a:r>
            <a:endParaRPr lang="ko-KR" altLang="en-US" sz="3600" dirty="0"/>
          </a:p>
        </p:txBody>
      </p:sp>
      <p:sp>
        <p:nvSpPr>
          <p:cNvPr id="6" name="직사각형 5"/>
          <p:cNvSpPr/>
          <p:nvPr/>
        </p:nvSpPr>
        <p:spPr>
          <a:xfrm>
            <a:off x="1160223" y="20557035"/>
            <a:ext cx="13630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600" dirty="0"/>
              <a:t>The accelerator integrates eight LUT-based SSM cores, a RISC-V controller, and a shared global memory over a network-on-chip.</a:t>
            </a:r>
            <a:endParaRPr lang="ko-KR" altLang="en-US" sz="3600" dirty="0"/>
          </a:p>
        </p:txBody>
      </p:sp>
      <p:sp>
        <p:nvSpPr>
          <p:cNvPr id="39" name="직사각형 38"/>
          <p:cNvSpPr/>
          <p:nvPr/>
        </p:nvSpPr>
        <p:spPr>
          <a:xfrm>
            <a:off x="15399898" y="20852497"/>
            <a:ext cx="13630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600" dirty="0"/>
              <a:t>Each FP operand is sliced into 4-bit segments and mapped onto the MM-LPE, while the compensation term resolves the exponent and sign with an adder and XOR.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259</Words>
  <Application>Microsoft Office PowerPoint</Application>
  <PresentationFormat>사용자 지정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Wingdings</vt:lpstr>
      <vt:lpstr>Office 테마</vt:lpstr>
      <vt:lpstr>디자인 사용자 지정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Windows 사용자</cp:lastModifiedBy>
  <cp:revision>9</cp:revision>
  <dcterms:created xsi:type="dcterms:W3CDTF">2019-05-23T01:50:43Z</dcterms:created>
  <dcterms:modified xsi:type="dcterms:W3CDTF">2026-06-06T13:54:26Z</dcterms:modified>
</cp:coreProperties>
</file>